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3"/>
  </p:handoutMasterIdLst>
  <p:sldIdLst>
    <p:sldId id="259" r:id="rId2"/>
    <p:sldId id="261" r:id="rId3"/>
    <p:sldId id="258" r:id="rId4"/>
    <p:sldId id="257" r:id="rId5"/>
    <p:sldId id="264" r:id="rId6"/>
    <p:sldId id="262" r:id="rId7"/>
    <p:sldId id="263" r:id="rId8"/>
    <p:sldId id="265" r:id="rId9"/>
    <p:sldId id="266" r:id="rId10"/>
    <p:sldId id="267" r:id="rId11"/>
    <p:sldId id="270" r:id="rId12"/>
    <p:sldId id="272" r:id="rId13"/>
    <p:sldId id="268" r:id="rId14"/>
    <p:sldId id="269" r:id="rId15"/>
    <p:sldId id="273" r:id="rId16"/>
    <p:sldId id="274" r:id="rId17"/>
    <p:sldId id="276" r:id="rId18"/>
    <p:sldId id="277" r:id="rId19"/>
    <p:sldId id="275" r:id="rId20"/>
    <p:sldId id="279" r:id="rId21"/>
    <p:sldId id="278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CEF"/>
    <a:srgbClr val="FBC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58" autoAdjust="0"/>
  </p:normalViewPr>
  <p:slideViewPr>
    <p:cSldViewPr snapToObjects="1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770920D-6A7D-46D1-9388-97674816F96D}" type="datetimeFigureOut">
              <a:rPr lang="en-US"/>
              <a:pPr/>
              <a:t>6/18/2012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25B30D3-725F-4A4B-98FA-A75D17511C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4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7D0EB0-E353-45AD-AC95-9D7824727A97}" type="datetimeFigureOut">
              <a:rPr lang="en-US"/>
              <a:pPr>
                <a:defRPr/>
              </a:pPr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1F8448-A79C-46AD-8734-ED9BA4938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SN09IdeacenterBrandedc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63" y="0"/>
            <a:ext cx="4071937" cy="3656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72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“Top 10”</a:t>
            </a:r>
            <a:r>
              <a:rPr lang="en-US" sz="60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54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Smart Things To Do</a:t>
            </a:r>
          </a:p>
          <a:p>
            <a:pPr algn="ctr"/>
            <a:r>
              <a:rPr lang="en-US" sz="5400" b="1">
                <a:solidFill>
                  <a:srgbClr val="FEEC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 2012</a:t>
            </a:r>
            <a:endParaRPr lang="en-US" sz="5400" b="1">
              <a:solidFill>
                <a:srgbClr val="FEECE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38275" y="3879850"/>
            <a:ext cx="5680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  <a:latin typeface="Calibri" pitchFamily="34" charset="0"/>
              </a:rPr>
              <a:t>Presented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Alan M. Friedman, CPA 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Daniel Jobe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Friedman, Kannenberg &amp; Company, P.C.</a:t>
            </a:r>
          </a:p>
        </p:txBody>
      </p:sp>
      <p:pic>
        <p:nvPicPr>
          <p:cNvPr id="512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22725"/>
            <a:ext cx="990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733425" y="1200150"/>
            <a:ext cx="7010400" cy="1752600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Typical / Core Music Store Revenues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Sales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B&amp;O Rentals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Music Education</a:t>
            </a:r>
          </a:p>
          <a:p>
            <a:pPr lvl="1"/>
            <a:endParaRPr lang="en-US" sz="1600" dirty="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000" b="1" dirty="0" smtClean="0">
              <a:latin typeface="Century Gothic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Diversify Revenues</a:t>
            </a:r>
          </a:p>
        </p:txBody>
      </p:sp>
      <p:sp>
        <p:nvSpPr>
          <p:cNvPr id="14341" name="Content Placeholder 2"/>
          <p:cNvSpPr>
            <a:spLocks/>
          </p:cNvSpPr>
          <p:nvPr/>
        </p:nvSpPr>
        <p:spPr bwMode="auto">
          <a:xfrm>
            <a:off x="762000" y="302895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 smtClean="0">
                <a:latin typeface="Century Gothic" pitchFamily="34" charset="0"/>
              </a:rPr>
              <a:t>Potential </a:t>
            </a:r>
            <a:r>
              <a:rPr lang="en-US" sz="2800" b="1" dirty="0">
                <a:latin typeface="Century Gothic" pitchFamily="34" charset="0"/>
              </a:rPr>
              <a:t>Music Store Revenues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 smtClean="0">
                <a:latin typeface="Century Gothic" pitchFamily="34" charset="0"/>
              </a:rPr>
              <a:t>Repairs, tunings, delivery</a:t>
            </a:r>
            <a:endParaRPr lang="en-US" sz="2400" b="1" dirty="0"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 smtClean="0">
                <a:latin typeface="Century Gothic" pitchFamily="34" charset="0"/>
              </a:rPr>
              <a:t>Piano and Sound Reinforcement </a:t>
            </a:r>
            <a:r>
              <a:rPr lang="en-US" sz="2400" b="1" dirty="0">
                <a:latin typeface="Century Gothic" pitchFamily="34" charset="0"/>
              </a:rPr>
              <a:t>Rentals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 b="1" dirty="0" smtClean="0">
                <a:latin typeface="Century Gothic" pitchFamily="34" charset="0"/>
              </a:rPr>
              <a:t>Other (i.e. long-term piano storage)</a:t>
            </a:r>
            <a:endParaRPr lang="en-US" sz="2400" b="1" dirty="0">
              <a:latin typeface="Century Gothic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1279525"/>
            <a:ext cx="3276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6. Be </a:t>
            </a:r>
            <a:r>
              <a:rPr lang="en-US" sz="5400" dirty="0">
                <a:latin typeface="Tempus Sans ITC"/>
              </a:rPr>
              <a:t>Your Own Landlord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10" y="361950"/>
            <a:ext cx="491021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SN09IdeacenterBrandedintr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33350"/>
            <a:ext cx="574207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533400" y="1657350"/>
            <a:ext cx="3352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7. Find </a:t>
            </a:r>
            <a:r>
              <a:rPr lang="en-US" sz="5400" dirty="0">
                <a:latin typeface="Tempus Sans ITC"/>
              </a:rPr>
              <a:t>a Niche and Exploit It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525" y="666750"/>
            <a:ext cx="420211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200150"/>
            <a:ext cx="4343400" cy="3810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latin typeface="Century Gothic"/>
                <a:cs typeface="Century Gothic"/>
              </a:rPr>
              <a:t>Sales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Print Music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latin typeface="Century Gothic"/>
                <a:cs typeface="Century Gothic"/>
              </a:rPr>
              <a:t>Service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Piano Tuning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Piano Delivery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Piano Storage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Repair Contracts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latin typeface="Century Gothic"/>
                <a:cs typeface="Century Gothic"/>
              </a:rPr>
              <a:t>Education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Group Lessons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Classroom Learning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1600" b="1" dirty="0" smtClean="0">
                <a:latin typeface="Century Gothic"/>
                <a:cs typeface="Century Gothic"/>
              </a:rPr>
              <a:t>Fitness Classes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Niche Revenue Streams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52400" y="1454150"/>
            <a:ext cx="44196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8. Streamline </a:t>
            </a:r>
            <a:r>
              <a:rPr lang="en-US" sz="5400" dirty="0">
                <a:latin typeface="Tempus Sans ITC"/>
              </a:rPr>
              <a:t>Your Technology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66750"/>
            <a:ext cx="4286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52550"/>
            <a:ext cx="8229600" cy="32416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 smtClean="0">
                <a:latin typeface="Century Gothic"/>
                <a:cs typeface="Century Gothic"/>
              </a:rPr>
              <a:t>Data Storage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Hard Files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Electronic Files (Company Policies and Procedures)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latin typeface="Century Gothic"/>
                <a:cs typeface="Century Gothic"/>
              </a:rPr>
              <a:t>Accounting Software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Multiple Platforms, yet no monthly Financial Data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b="1" dirty="0">
                <a:latin typeface="Century Gothic"/>
                <a:cs typeface="Century Gothic"/>
              </a:rPr>
              <a:t>Technology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Hardware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Century Gothic"/>
                <a:cs typeface="Century Gothic"/>
              </a:rPr>
              <a:t>Back-up (off-site is best!)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  <a:defRPr/>
            </a:pPr>
            <a:endParaRPr lang="en-US" sz="1200" dirty="0" smtClean="0">
              <a:latin typeface="Century Gothic"/>
              <a:cs typeface="Century Gothic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Streamline Your Technology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981200" y="342900"/>
            <a:ext cx="441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9. Safeguard </a:t>
            </a:r>
            <a:r>
              <a:rPr lang="en-US" sz="5400" dirty="0">
                <a:latin typeface="Tempus Sans ITC"/>
              </a:rPr>
              <a:t>Assets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962150"/>
            <a:ext cx="4381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Reconcile bank accounts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Reconcile inventory discrepancies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Reconcile payroll records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Segregate incompatible duties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Create systems of checks &amp; balances</a:t>
            </a:r>
            <a:endParaRPr lang="en-US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Security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52400" y="1694656"/>
            <a:ext cx="441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dirty="0" smtClean="0">
                <a:latin typeface="Tempus Sans ITC"/>
              </a:rPr>
              <a:t>10. Invest </a:t>
            </a:r>
            <a:r>
              <a:rPr lang="en-US" sz="5400" dirty="0">
                <a:latin typeface="Tempus Sans ITC"/>
              </a:rPr>
              <a:t>in Education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61950"/>
            <a:ext cx="4038600" cy="38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sz="4400" smtClean="0"/>
              <a:t>Provide 10 </a:t>
            </a:r>
            <a:r>
              <a:rPr lang="en-US" sz="4400" b="1" smtClean="0"/>
              <a:t>suggestions &amp;</a:t>
            </a:r>
            <a:r>
              <a:rPr lang="en-US" sz="4400" smtClean="0"/>
              <a:t> </a:t>
            </a:r>
            <a:r>
              <a:rPr lang="en-US" sz="4400" b="1" smtClean="0"/>
              <a:t>ideas</a:t>
            </a:r>
            <a:r>
              <a:rPr lang="en-US" sz="4400" smtClean="0"/>
              <a:t> to improve the financial health of your business</a:t>
            </a:r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sz="4400" smtClean="0"/>
              <a:t>Q&amp;A Along the Way</a:t>
            </a:r>
            <a:endParaRPr lang="en-US" sz="2000" b="1" smtClean="0">
              <a:latin typeface="Century Gothic" pitchFamily="34" charset="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Session Objectives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675" y="1353343"/>
            <a:ext cx="3962400" cy="3165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Review Your Business Plan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Involve Others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Dream, but Create Action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Century Gothic"/>
                <a:cs typeface="Century Gothic"/>
              </a:rPr>
              <a:t>Do Something!!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1200" b="1" dirty="0" smtClean="0">
              <a:latin typeface="Century Gothic"/>
              <a:cs typeface="Century Gothic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latin typeface="Century Gothic"/>
              <a:cs typeface="Century Gothic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2000" b="1" dirty="0" smtClean="0">
              <a:latin typeface="Century Gothic"/>
              <a:cs typeface="Century Gothic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In summary…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5" y="1277938"/>
            <a:ext cx="41656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54000" y="307975"/>
            <a:ext cx="8229600" cy="857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57165" tIns="28582" rIns="57165" bIns="28582"/>
          <a:lstStyle>
            <a:lvl1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2pPr>
            <a:lvl3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3pPr>
            <a:lvl4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4pPr>
            <a:lvl5pPr algn="ctr" defTabSz="816832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ＭＳ Ｐゴシック" charset="0"/>
                <a:cs typeface="Geneva" pitchFamily="-110" charset="0"/>
              </a:defRPr>
            </a:lvl5pPr>
            <a:lvl6pPr marL="285841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6pPr>
            <a:lvl7pPr marL="571683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7pPr>
            <a:lvl8pPr marL="857524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8pPr>
            <a:lvl9pPr marL="1143366" algn="ctr" defTabSz="816832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2"/>
                </a:solidFill>
                <a:latin typeface="Lucida Grande" pitchFamily="-110" charset="0"/>
                <a:ea typeface="Geneva" pitchFamily="-110" charset="0"/>
                <a:cs typeface="Geneva" pitchFamily="-110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  <a:ea typeface="+mj-ea"/>
              </a:rPr>
              <a:t>Need more help?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3919538"/>
            <a:ext cx="8610600" cy="1138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3" tIns="44447" rIns="90483" bIns="44447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Contact</a:t>
            </a:r>
            <a:r>
              <a:rPr lang="en-US" sz="3200" b="1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3600" b="1" dirty="0">
                <a:solidFill>
                  <a:srgbClr val="1C4DB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Jen Lowe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after this seminar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to set up a meeting time</a:t>
            </a:r>
          </a:p>
        </p:txBody>
      </p:sp>
      <p:pic>
        <p:nvPicPr>
          <p:cNvPr id="25604" name="Picture 4" descr="FKCO-LOGO-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1376363"/>
            <a:ext cx="63785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60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3400" y="28575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1. Get Real with Rentals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00150"/>
            <a:ext cx="5257800" cy="3736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76350"/>
            <a:ext cx="8610600" cy="3317875"/>
          </a:xfrm>
        </p:spPr>
        <p:txBody>
          <a:bodyPr/>
          <a:lstStyle/>
          <a:p>
            <a:r>
              <a:rPr lang="en-US" sz="2400" b="1" dirty="0" smtClean="0">
                <a:latin typeface="Century Gothic" pitchFamily="34" charset="0"/>
              </a:rPr>
              <a:t>Account For Them Properly – </a:t>
            </a:r>
            <a:r>
              <a:rPr lang="en-US" sz="2400" dirty="0" smtClean="0">
                <a:latin typeface="Century Gothic" pitchFamily="34" charset="0"/>
              </a:rPr>
              <a:t>book monthly income, depreciate them, and only show a receivable for past due rent </a:t>
            </a:r>
          </a:p>
          <a:p>
            <a:r>
              <a:rPr lang="en-US" sz="2400" b="1" dirty="0" smtClean="0">
                <a:latin typeface="Century Gothic" pitchFamily="34" charset="0"/>
              </a:rPr>
              <a:t>Obtain Adequate Financing – </a:t>
            </a:r>
            <a:r>
              <a:rPr lang="en-US" sz="2400" dirty="0" smtClean="0">
                <a:latin typeface="Century Gothic" pitchFamily="34" charset="0"/>
              </a:rPr>
              <a:t>finance them over the same time (or longer) as it takes to recoup your cost on the instrument</a:t>
            </a:r>
          </a:p>
          <a:p>
            <a:r>
              <a:rPr lang="en-US" sz="2400" b="1" dirty="0" smtClean="0">
                <a:latin typeface="Century Gothic" pitchFamily="34" charset="0"/>
              </a:rPr>
              <a:t>Track the Productivity of the Pool</a:t>
            </a:r>
          </a:p>
          <a:p>
            <a:pPr lvl="1"/>
            <a:r>
              <a:rPr lang="en-US" sz="1800" b="1" dirty="0" smtClean="0">
                <a:latin typeface="Century Gothic" pitchFamily="34" charset="0"/>
              </a:rPr>
              <a:t>Collections</a:t>
            </a:r>
            <a:r>
              <a:rPr lang="en-US" sz="1800" dirty="0" smtClean="0">
                <a:latin typeface="Century Gothic" pitchFamily="34" charset="0"/>
              </a:rPr>
              <a:t> – watch your bad debt stats!</a:t>
            </a:r>
            <a:endParaRPr lang="en-US" sz="1800" b="1" dirty="0" smtClean="0">
              <a:latin typeface="Century Gothic" pitchFamily="34" charset="0"/>
            </a:endParaRPr>
          </a:p>
          <a:p>
            <a:pPr lvl="1"/>
            <a:r>
              <a:rPr lang="en-US" sz="1800" b="1" dirty="0" smtClean="0">
                <a:latin typeface="Century Gothic" pitchFamily="34" charset="0"/>
              </a:rPr>
              <a:t>Unrented Units</a:t>
            </a:r>
            <a:r>
              <a:rPr lang="en-US" sz="1800" dirty="0" smtClean="0">
                <a:latin typeface="Century Gothic" pitchFamily="34" charset="0"/>
              </a:rPr>
              <a:t> – get them ready to go…or change the mix!</a:t>
            </a:r>
            <a:endParaRPr lang="en-US" sz="1800" b="1" dirty="0" smtClean="0">
              <a:latin typeface="Century Gothic" pitchFamily="34" charset="0"/>
            </a:endParaRPr>
          </a:p>
          <a:p>
            <a:pPr>
              <a:buFont typeface="Arial" charset="0"/>
              <a:buNone/>
            </a:pP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Rentals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1276350"/>
            <a:ext cx="4191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>
                <a:latin typeface="Tempus Sans ITC"/>
              </a:rPr>
              <a:t>2.</a:t>
            </a:r>
          </a:p>
          <a:p>
            <a:pPr algn="ctr"/>
            <a:r>
              <a:rPr lang="en-US" sz="6600">
                <a:latin typeface="Tempus Sans ITC"/>
              </a:rPr>
              <a:t>Pay Down Debt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1950"/>
            <a:ext cx="4267200" cy="3744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52400" y="1200150"/>
            <a:ext cx="4038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3. Break-up With Your Old Inventory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14350"/>
            <a:ext cx="415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 descr="SN09IdeacenterBrandedintr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Content Placeholder 2"/>
          <p:cNvSpPr>
            <a:spLocks noGrp="1"/>
          </p:cNvSpPr>
          <p:nvPr>
            <p:ph idx="4294967295"/>
          </p:nvPr>
        </p:nvSpPr>
        <p:spPr>
          <a:xfrm>
            <a:off x="228600" y="1276350"/>
            <a:ext cx="8910638" cy="3165475"/>
          </a:xfrm>
        </p:spPr>
        <p:txBody>
          <a:bodyPr/>
          <a:lstStyle/>
          <a:p>
            <a:r>
              <a:rPr lang="en-US" sz="2800" b="1" dirty="0" smtClean="0">
                <a:latin typeface="Century Gothic" pitchFamily="34" charset="0"/>
              </a:rPr>
              <a:t>Remember….</a:t>
            </a:r>
            <a:r>
              <a:rPr lang="en-US" sz="2800" dirty="0" smtClean="0">
                <a:latin typeface="Century Gothic" pitchFamily="34" charset="0"/>
              </a:rPr>
              <a:t>it’s all about “turns” and lost opportunity costs!!</a:t>
            </a:r>
          </a:p>
          <a:p>
            <a:r>
              <a:rPr lang="en-US" sz="2800" b="1" dirty="0" smtClean="0">
                <a:latin typeface="Century Gothic" pitchFamily="34" charset="0"/>
              </a:rPr>
              <a:t>Track Aging Inventory and Try Something New…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Re-merchandise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Spiffs to Sales Staff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Blow-Out in Store or Online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Donation</a:t>
            </a: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26352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Inventory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2400" y="1657350"/>
            <a:ext cx="47244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4. Save For</a:t>
            </a:r>
          </a:p>
          <a:p>
            <a:pPr algn="ctr"/>
            <a:r>
              <a:rPr lang="en-US" sz="5400">
                <a:latin typeface="Tempus Sans ITC"/>
              </a:rPr>
              <a:t>The</a:t>
            </a:r>
          </a:p>
          <a:p>
            <a:pPr algn="ctr"/>
            <a:r>
              <a:rPr lang="en-US" sz="5400">
                <a:latin typeface="Tempus Sans ITC"/>
              </a:rPr>
              <a:t>“Rainy Day”</a:t>
            </a:r>
          </a:p>
        </p:txBody>
      </p:sp>
      <p:pic>
        <p:nvPicPr>
          <p:cNvPr id="1229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8125"/>
            <a:ext cx="3505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SN09IdeacenterBrandedinf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44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4667250" y="1200150"/>
            <a:ext cx="3810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>
                <a:latin typeface="Tempus Sans ITC"/>
              </a:rPr>
              <a:t>5. Diversify Revenues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95350"/>
            <a:ext cx="42862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354</Words>
  <Application>Microsoft Office PowerPoint</Application>
  <PresentationFormat>On-screen Show (16:9)</PresentationFormat>
  <Paragraphs>80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Alan Friedman</cp:lastModifiedBy>
  <cp:revision>44</cp:revision>
  <cp:lastPrinted>2009-04-21T21:40:57Z</cp:lastPrinted>
  <dcterms:created xsi:type="dcterms:W3CDTF">2011-04-20T16:54:43Z</dcterms:created>
  <dcterms:modified xsi:type="dcterms:W3CDTF">2012-06-18T17:53:15Z</dcterms:modified>
</cp:coreProperties>
</file>