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9" r:id="rId2"/>
    <p:sldId id="257" r:id="rId3"/>
    <p:sldId id="261" r:id="rId4"/>
    <p:sldId id="262" r:id="rId5"/>
    <p:sldId id="263" r:id="rId6"/>
    <p:sldId id="264" r:id="rId7"/>
    <p:sldId id="260" r:id="rId8"/>
    <p:sldId id="265" r:id="rId9"/>
    <p:sldId id="274" r:id="rId10"/>
    <p:sldId id="266" r:id="rId11"/>
    <p:sldId id="269" r:id="rId12"/>
    <p:sldId id="270" r:id="rId13"/>
    <p:sldId id="273" r:id="rId14"/>
    <p:sldId id="268" r:id="rId15"/>
    <p:sldId id="267" r:id="rId16"/>
    <p:sldId id="276" r:id="rId17"/>
    <p:sldId id="278" r:id="rId18"/>
    <p:sldId id="277" r:id="rId19"/>
    <p:sldId id="280" r:id="rId20"/>
    <p:sldId id="275" r:id="rId21"/>
    <p:sldId id="279" r:id="rId22"/>
    <p:sldId id="271" r:id="rId23"/>
    <p:sldId id="272" r:id="rId24"/>
    <p:sldId id="281" r:id="rId25"/>
    <p:sldId id="282" r:id="rId26"/>
    <p:sldId id="284" r:id="rId27"/>
    <p:sldId id="285" r:id="rId28"/>
    <p:sldId id="286" r:id="rId29"/>
    <p:sldId id="258" r:id="rId30"/>
    <p:sldId id="288" r:id="rId31"/>
    <p:sldId id="289" r:id="rId32"/>
    <p:sldId id="287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Objects="1">
      <p:cViewPr>
        <p:scale>
          <a:sx n="105" d="100"/>
          <a:sy n="105" d="100"/>
        </p:scale>
        <p:origin x="-108" y="-2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487B2-008C-4E83-9C4B-E935631DC3BE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E130C-D172-42B0-B4FF-A9B116D9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1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66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771721"/>
            <a:ext cx="5817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Presented By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Alan M. Friedman, CPA </a:t>
            </a:r>
            <a:r>
              <a:rPr lang="en-US" sz="2000" dirty="0" smtClean="0">
                <a:solidFill>
                  <a:schemeClr val="bg1"/>
                </a:solidFill>
              </a:rPr>
              <a:t>and</a:t>
            </a:r>
            <a:r>
              <a:rPr lang="en-US" sz="2800" dirty="0" smtClean="0">
                <a:solidFill>
                  <a:schemeClr val="bg1"/>
                </a:solidFill>
              </a:rPr>
              <a:t> Daniel Jobe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Friedman, </a:t>
            </a:r>
            <a:r>
              <a:rPr lang="en-US" sz="2000" dirty="0" err="1" smtClean="0">
                <a:solidFill>
                  <a:schemeClr val="bg1"/>
                </a:solidFill>
              </a:rPr>
              <a:t>Kannenberg</a:t>
            </a:r>
            <a:r>
              <a:rPr lang="en-US" sz="2000" dirty="0" smtClean="0">
                <a:solidFill>
                  <a:schemeClr val="bg1"/>
                </a:solidFill>
              </a:rPr>
              <a:t> &amp; Company, P.C.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6" descr="FK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96690"/>
            <a:ext cx="916347" cy="88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830" y="57150"/>
            <a:ext cx="40619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Beware of How You “Treat” Your Music Teachers</a:t>
            </a:r>
            <a:endParaRPr lang="en-US" sz="5000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ush Script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Instructions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9900"/>
                </a:solidFill>
              </a:rPr>
              <a:t>Employee:</a:t>
            </a:r>
            <a:r>
              <a:rPr lang="en-US" sz="3600" dirty="0" smtClean="0"/>
              <a:t>  Must follow mandatory instructions as to where, when and  how to perform work</a:t>
            </a:r>
          </a:p>
          <a:p>
            <a:r>
              <a:rPr lang="en-US" sz="3600" b="1" dirty="0" smtClean="0">
                <a:solidFill>
                  <a:srgbClr val="FF9900"/>
                </a:solidFill>
              </a:rPr>
              <a:t>Contractor:</a:t>
            </a:r>
            <a:r>
              <a:rPr lang="en-US" sz="3600" dirty="0" smtClean="0"/>
              <a:t>  Performs work based upon independently established procedures or industry specs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17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Services Rendered Personally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Required to render services personally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Has assistants or employees while retaining the right to hire others to perform the required work</a:t>
            </a:r>
          </a:p>
        </p:txBody>
      </p:sp>
    </p:spTree>
    <p:extLst>
      <p:ext uri="{BB962C8B-B14F-4D97-AF65-F5344CB8AC3E}">
        <p14:creationId xmlns:p14="http://schemas.microsoft.com/office/powerpoint/2010/main" val="21039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Hiring, Supervising and Paying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Does not supervise or hire others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Hires assistants at his/her expense to perform all or part of project</a:t>
            </a:r>
          </a:p>
        </p:txBody>
      </p:sp>
    </p:spTree>
    <p:extLst>
      <p:ext uri="{BB962C8B-B14F-4D97-AF65-F5344CB8AC3E}">
        <p14:creationId xmlns:p14="http://schemas.microsoft.com/office/powerpoint/2010/main" val="5606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Order or Sequence Set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Required to perform task in a set manner, routine or schedule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Has full discretion over routine or manner in which to perform services</a:t>
            </a:r>
          </a:p>
        </p:txBody>
      </p:sp>
    </p:spTree>
    <p:extLst>
      <p:ext uri="{BB962C8B-B14F-4D97-AF65-F5344CB8AC3E}">
        <p14:creationId xmlns:p14="http://schemas.microsoft.com/office/powerpoint/2010/main" val="36439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Training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Receives and/or is required to receive training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Skilled professional requiring no training to adequately perform services</a:t>
            </a:r>
          </a:p>
        </p:txBody>
      </p:sp>
    </p:spTree>
    <p:extLst>
      <p:ext uri="{BB962C8B-B14F-4D97-AF65-F5344CB8AC3E}">
        <p14:creationId xmlns:p14="http://schemas.microsoft.com/office/powerpoint/2010/main" val="7791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962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II.  Financial Control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6200" y="1123950"/>
            <a:ext cx="5257800" cy="38673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US" sz="4000" dirty="0" smtClean="0"/>
              <a:t>Facts that show whether the business has a right to control the business aspects of the worker’s job, such as…</a:t>
            </a: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76349"/>
            <a:ext cx="3733800" cy="37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12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Business Expenses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Business or training expenses are paid or reimbursed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No reimbursement for business or training expenses</a:t>
            </a:r>
          </a:p>
        </p:txBody>
      </p:sp>
    </p:spTree>
    <p:extLst>
      <p:ext uri="{BB962C8B-B14F-4D97-AF65-F5344CB8AC3E}">
        <p14:creationId xmlns:p14="http://schemas.microsoft.com/office/powerpoint/2010/main" val="23948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Significant Investment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Does not invest in facilities and/or equipment used to perform work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Possesses and invests in facilities and equipment to perform services</a:t>
            </a:r>
          </a:p>
        </p:txBody>
      </p:sp>
    </p:spTree>
    <p:extLst>
      <p:ext uri="{BB962C8B-B14F-4D97-AF65-F5344CB8AC3E}">
        <p14:creationId xmlns:p14="http://schemas.microsoft.com/office/powerpoint/2010/main" val="29243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Furnish Tools or Equipment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Tools and materials are furnished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Furnishes own tools and materials</a:t>
            </a:r>
          </a:p>
        </p:txBody>
      </p:sp>
    </p:spTree>
    <p:extLst>
      <p:ext uri="{BB962C8B-B14F-4D97-AF65-F5344CB8AC3E}">
        <p14:creationId xmlns:p14="http://schemas.microsoft.com/office/powerpoint/2010/main" val="23575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8575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Services Available to General Public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Services are not offered to general public and points toward control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Offers services to </a:t>
            </a:r>
            <a:r>
              <a:rPr lang="en-US" sz="3600" dirty="0" smtClean="0"/>
              <a:t>public, advertise, and are free to seek out business opportunities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12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799" y="1428749"/>
            <a:ext cx="8534400" cy="316587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 </a:t>
            </a:r>
            <a:r>
              <a:rPr lang="en-US" i="1" dirty="0" smtClean="0"/>
              <a:t>Pros </a:t>
            </a:r>
            <a:r>
              <a:rPr lang="en-US" i="1" dirty="0"/>
              <a:t>&amp; </a:t>
            </a:r>
            <a:r>
              <a:rPr lang="en-US" i="1" dirty="0" smtClean="0"/>
              <a:t>Cons </a:t>
            </a:r>
            <a:r>
              <a:rPr lang="en-US" dirty="0"/>
              <a:t>between </a:t>
            </a:r>
            <a:r>
              <a:rPr lang="en-US" dirty="0" smtClean="0"/>
              <a:t>classifying music </a:t>
            </a:r>
            <a:r>
              <a:rPr lang="en-US" dirty="0"/>
              <a:t>teachers as </a:t>
            </a:r>
            <a:r>
              <a:rPr lang="en-US" b="1" dirty="0"/>
              <a:t>employees</a:t>
            </a:r>
            <a:r>
              <a:rPr lang="en-US" dirty="0"/>
              <a:t> vs. </a:t>
            </a:r>
            <a:r>
              <a:rPr lang="en-US" b="1" dirty="0"/>
              <a:t>independent contractors</a:t>
            </a:r>
            <a:endParaRPr lang="en-US" dirty="0"/>
          </a:p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 </a:t>
            </a:r>
            <a:r>
              <a:rPr lang="en-US" i="1" dirty="0" smtClean="0"/>
              <a:t>Criteria</a:t>
            </a:r>
            <a:r>
              <a:rPr lang="en-US" dirty="0" smtClean="0"/>
              <a:t> </a:t>
            </a:r>
            <a:r>
              <a:rPr lang="en-US" dirty="0"/>
              <a:t>used </a:t>
            </a:r>
            <a:r>
              <a:rPr lang="en-US" dirty="0" smtClean="0"/>
              <a:t>to </a:t>
            </a:r>
            <a:r>
              <a:rPr lang="en-US" dirty="0"/>
              <a:t>determine the </a:t>
            </a:r>
            <a:r>
              <a:rPr lang="en-US" b="1" dirty="0"/>
              <a:t>employment status</a:t>
            </a:r>
            <a:r>
              <a:rPr lang="en-US" dirty="0"/>
              <a:t> of a </a:t>
            </a:r>
            <a:r>
              <a:rPr lang="en-US" dirty="0" smtClean="0"/>
              <a:t>worker by most tax authorities</a:t>
            </a:r>
            <a:endParaRPr lang="en-US" dirty="0"/>
          </a:p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 </a:t>
            </a:r>
            <a:r>
              <a:rPr lang="en-US" i="1" dirty="0"/>
              <a:t>Classification </a:t>
            </a:r>
            <a:r>
              <a:rPr lang="en-US" b="1" dirty="0"/>
              <a:t>guidance</a:t>
            </a:r>
            <a:endParaRPr lang="en-US" dirty="0"/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63664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Session Objectives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Payment to Worker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A person </a:t>
            </a:r>
            <a:r>
              <a:rPr lang="en-US" sz="3600" dirty="0" smtClean="0"/>
              <a:t>guaranteed a regular wage paid </a:t>
            </a:r>
            <a:r>
              <a:rPr lang="en-US" sz="3600" dirty="0"/>
              <a:t>at regular intervals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Compensation determined separately by project or based on fixed fee</a:t>
            </a:r>
          </a:p>
        </p:txBody>
      </p:sp>
    </p:spTree>
    <p:extLst>
      <p:ext uri="{BB962C8B-B14F-4D97-AF65-F5344CB8AC3E}">
        <p14:creationId xmlns:p14="http://schemas.microsoft.com/office/powerpoint/2010/main" val="26105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Realization of Profit or Loss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Compensation for services at fixed rate regardless of profitability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Shoulders the possibility of incurring a loss and realizing a profit</a:t>
            </a:r>
          </a:p>
        </p:txBody>
      </p:sp>
    </p:spTree>
    <p:extLst>
      <p:ext uri="{BB962C8B-B14F-4D97-AF65-F5344CB8AC3E}">
        <p14:creationId xmlns:p14="http://schemas.microsoft.com/office/powerpoint/2010/main" val="3516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962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33350"/>
            <a:ext cx="5797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III.  Type of Relationship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2400" y="1123950"/>
            <a:ext cx="4415539" cy="38673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US" dirty="0" smtClean="0"/>
              <a:t>Facts that show the parties’ type of relationship, such as…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39007"/>
            <a:ext cx="4806814" cy="37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8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8575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Regular and Continuous Relationship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Services are part of a continuing relationship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Provides services and contracts for separate and distinct projects, not on continuing basis</a:t>
            </a:r>
          </a:p>
        </p:txBody>
      </p:sp>
    </p:spTree>
    <p:extLst>
      <p:ext uri="{BB962C8B-B14F-4D97-AF65-F5344CB8AC3E}">
        <p14:creationId xmlns:p14="http://schemas.microsoft.com/office/powerpoint/2010/main" val="9434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57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Right to Discharge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Can be discharged at any time with no liquidated damages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Cannot be discharged other than for failure to perform contracted service</a:t>
            </a:r>
          </a:p>
        </p:txBody>
      </p:sp>
    </p:spTree>
    <p:extLst>
      <p:ext uri="{BB962C8B-B14F-4D97-AF65-F5344CB8AC3E}">
        <p14:creationId xmlns:p14="http://schemas.microsoft.com/office/powerpoint/2010/main" val="11576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57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Right to Terminate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May terminate relationship at any time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May terminate work relationship only upon completion of contract or breach by other party</a:t>
            </a:r>
          </a:p>
        </p:txBody>
      </p:sp>
    </p:spTree>
    <p:extLst>
      <p:ext uri="{BB962C8B-B14F-4D97-AF65-F5344CB8AC3E}">
        <p14:creationId xmlns:p14="http://schemas.microsoft.com/office/powerpoint/2010/main" val="3159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57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Key Aspect of the Business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</a:t>
            </a:r>
            <a:r>
              <a:rPr lang="en-US" sz="3600" dirty="0" smtClean="0"/>
              <a:t>Works for the business in a capacity assigned by employer</a:t>
            </a:r>
            <a:endParaRPr lang="en-US" sz="3600" dirty="0"/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</a:t>
            </a:r>
            <a:r>
              <a:rPr lang="en-US" sz="3600" dirty="0" smtClean="0"/>
              <a:t>The work performed is the main revenue source and integral to the sustainability of the business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49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038350"/>
            <a:ext cx="4572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Some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Advice </a:t>
            </a:r>
            <a:r>
              <a:rPr lang="en-US" sz="5400" b="1" dirty="0">
                <a:solidFill>
                  <a:schemeClr val="bg1"/>
                </a:solidFill>
                <a:latin typeface="Century Gothic"/>
                <a:cs typeface="Century Gothic"/>
              </a:rPr>
              <a:t>&amp;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 Guidance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9045" r="5251"/>
          <a:stretch/>
        </p:blipFill>
        <p:spPr>
          <a:xfrm>
            <a:off x="5410200" y="1885950"/>
            <a:ext cx="360285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4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57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Structure the Relationship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5344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SzPct val="105000"/>
              <a:buNone/>
            </a:pPr>
            <a:r>
              <a:rPr lang="en-US" dirty="0"/>
              <a:t>To best assure a favorable outcome in the event of </a:t>
            </a:r>
            <a:r>
              <a:rPr lang="en-US" dirty="0" smtClean="0"/>
              <a:t>tax scrutiny</a:t>
            </a:r>
            <a:r>
              <a:rPr lang="en-US" dirty="0"/>
              <a:t>, employers should:</a:t>
            </a:r>
          </a:p>
          <a:p>
            <a:pPr lvl="1">
              <a:buClr>
                <a:schemeClr val="tx1"/>
              </a:buClr>
              <a:buSzPct val="105000"/>
              <a:buFontTx/>
              <a:buChar char="•"/>
            </a:pPr>
            <a:r>
              <a:rPr lang="en-US" dirty="0"/>
              <a:t>Have “written” contracts or arrangements with their music teachers</a:t>
            </a:r>
          </a:p>
          <a:p>
            <a:pPr lvl="1">
              <a:buClr>
                <a:schemeClr val="tx1"/>
              </a:buClr>
              <a:buSzPct val="105000"/>
              <a:buFontTx/>
              <a:buChar char="•"/>
            </a:pPr>
            <a:r>
              <a:rPr lang="en-US" dirty="0"/>
              <a:t>Have an attorney review all documents</a:t>
            </a:r>
          </a:p>
          <a:p>
            <a:pPr lvl="1">
              <a:buClr>
                <a:schemeClr val="tx1"/>
              </a:buClr>
              <a:buSzPct val="105000"/>
              <a:buFontTx/>
              <a:buChar char="•"/>
            </a:pPr>
            <a:r>
              <a:rPr lang="en-US" dirty="0"/>
              <a:t>If need be, request assistance from the IRS in determining status by filing a Federal Form SS-8</a:t>
            </a:r>
          </a:p>
        </p:txBody>
      </p:sp>
    </p:spTree>
    <p:extLst>
      <p:ext uri="{BB962C8B-B14F-4D97-AF65-F5344CB8AC3E}">
        <p14:creationId xmlns:p14="http://schemas.microsoft.com/office/powerpoint/2010/main" val="278210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882454"/>
              </p:ext>
            </p:extLst>
          </p:nvPr>
        </p:nvGraphicFramePr>
        <p:xfrm>
          <a:off x="1143000" y="209550"/>
          <a:ext cx="5969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Bitmap Image" r:id="rId4" imgW="10161905" imgH="5353797" progId="PBrush">
                  <p:embed/>
                </p:oleObj>
              </mc:Choice>
              <mc:Fallback>
                <p:oleObj name="Bitmap Image" r:id="rId4" imgW="10161905" imgH="535379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9550"/>
                        <a:ext cx="59690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63664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“Employee” Designation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9752" y="1276350"/>
            <a:ext cx="4038600" cy="29527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Pros –</a:t>
            </a:r>
            <a:r>
              <a:rPr lang="en-US" sz="2800" dirty="0" smtClean="0"/>
              <a:t>  </a:t>
            </a:r>
          </a:p>
          <a:p>
            <a:pPr>
              <a:lnSpc>
                <a:spcPts val="1900"/>
              </a:lnSpc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Control work schedule</a:t>
            </a:r>
          </a:p>
          <a:p>
            <a:pPr>
              <a:lnSpc>
                <a:spcPts val="1900"/>
              </a:lnSpc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Control teaching methods</a:t>
            </a:r>
          </a:p>
          <a:p>
            <a:pPr>
              <a:lnSpc>
                <a:spcPts val="1900"/>
              </a:lnSpc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Control teaching rates</a:t>
            </a:r>
          </a:p>
          <a:p>
            <a:pPr>
              <a:lnSpc>
                <a:spcPts val="1900"/>
              </a:lnSpc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Control compensation &amp; benefits</a:t>
            </a:r>
          </a:p>
          <a:p>
            <a:pPr>
              <a:lnSpc>
                <a:spcPts val="1900"/>
              </a:lnSpc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Limited issues with tax authorities</a:t>
            </a:r>
            <a:endParaRPr lang="en-US" sz="2800" b="1" dirty="0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208352" y="1352550"/>
            <a:ext cx="4935648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800" i="1" dirty="0">
                <a:latin typeface="Century Gothic" pitchFamily="34" charset="0"/>
              </a:rPr>
              <a:t>Cons – 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Burden of payroll taxes</a:t>
            </a:r>
            <a:endParaRPr lang="en-US" sz="2800" b="1" dirty="0"/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Burden of unemployment taxes </a:t>
            </a:r>
            <a:endParaRPr lang="en-US" sz="2800" b="1" dirty="0"/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Burden of worker’s comp insurance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Burden of health insurance, retirement and other benefits without discrimination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401687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57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IRS Guidance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1219200"/>
            <a:ext cx="76200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SzPct val="105000"/>
              <a:buNone/>
            </a:pPr>
            <a:r>
              <a:rPr lang="en-US" dirty="0"/>
              <a:t>In a 1970 Court Case, the IRS challenged the worker status of music teachers at a music conservatory.  These teachers taught students in accordance with a </a:t>
            </a:r>
            <a:r>
              <a:rPr lang="en-US" b="1" dirty="0"/>
              <a:t>curriculum</a:t>
            </a:r>
            <a:r>
              <a:rPr lang="en-US" dirty="0"/>
              <a:t> provided by the school, as well as provided </a:t>
            </a:r>
            <a:r>
              <a:rPr lang="en-US" b="1" dirty="0"/>
              <a:t>private instruction</a:t>
            </a:r>
            <a:r>
              <a:rPr lang="en-US" dirty="0"/>
              <a:t> to students as part of a lesson program administrated by the school.</a:t>
            </a:r>
          </a:p>
        </p:txBody>
      </p:sp>
    </p:spTree>
    <p:extLst>
      <p:ext uri="{BB962C8B-B14F-4D97-AF65-F5344CB8AC3E}">
        <p14:creationId xmlns:p14="http://schemas.microsoft.com/office/powerpoint/2010/main" val="42766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57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IRS Guidance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37147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n-US" sz="2800" dirty="0"/>
              <a:t>Upon completion of their audit, the IRS issued Revenue Ruling 70-338 which stated 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800" i="1" dirty="0"/>
              <a:t>Teachers instructing regular classes at a music conservatory for regular </a:t>
            </a:r>
            <a:r>
              <a:rPr lang="en-US" sz="2800" i="1" dirty="0" smtClean="0"/>
              <a:t>remuneration </a:t>
            </a:r>
            <a:r>
              <a:rPr lang="en-US" sz="2800" i="1" dirty="0"/>
              <a:t>are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employees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i="1" dirty="0"/>
              <a:t>of the school; however, teachers who instruct pupils in private lessons in return for a percentage of the fees collected by the conservatory are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 employees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.”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n-US" sz="2800" dirty="0"/>
              <a:t>Essentially, the determining issue was </a:t>
            </a:r>
            <a:r>
              <a:rPr lang="en-US" sz="2800" i="1" dirty="0" smtClean="0"/>
              <a:t>who</a:t>
            </a:r>
            <a:r>
              <a:rPr lang="en-US" sz="2800" dirty="0" smtClean="0"/>
              <a:t> </a:t>
            </a:r>
            <a:r>
              <a:rPr lang="en-US" sz="2800" dirty="0"/>
              <a:t>had </a:t>
            </a:r>
            <a:r>
              <a:rPr lang="en-US" sz="2800" b="1" dirty="0"/>
              <a:t>control</a:t>
            </a:r>
            <a:r>
              <a:rPr lang="en-US" sz="2800" dirty="0"/>
              <a:t> over </a:t>
            </a:r>
            <a:r>
              <a:rPr lang="en-US" sz="2800" i="1" dirty="0" smtClean="0"/>
              <a:t>how</a:t>
            </a:r>
            <a:r>
              <a:rPr lang="en-US" sz="2800" dirty="0" smtClean="0"/>
              <a:t> </a:t>
            </a:r>
            <a:r>
              <a:rPr lang="en-US" sz="2800" dirty="0"/>
              <a:t>the student was taught</a:t>
            </a:r>
          </a:p>
        </p:txBody>
      </p:sp>
    </p:spTree>
    <p:extLst>
      <p:ext uri="{BB962C8B-B14F-4D97-AF65-F5344CB8AC3E}">
        <p14:creationId xmlns:p14="http://schemas.microsoft.com/office/powerpoint/2010/main" val="9572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" y="43502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54204" y="307879"/>
            <a:ext cx="8229203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  <a:ea typeface="+mj-ea"/>
              </a:rPr>
              <a:t>Need more help?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919085"/>
            <a:ext cx="8610600" cy="1138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3" tIns="44447" rIns="90483" bIns="44447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Contact</a:t>
            </a:r>
            <a:r>
              <a:rPr lang="en-US" sz="3200" b="1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>
                <a:solidFill>
                  <a:srgbClr val="1C4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Jen Lowe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after this seminar</a:t>
            </a:r>
          </a:p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set up a meeting time</a:t>
            </a:r>
          </a:p>
        </p:txBody>
      </p:sp>
      <p:pic>
        <p:nvPicPr>
          <p:cNvPr id="5" name="Picture 4" descr="FKCO-LOGO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40" y="1376675"/>
            <a:ext cx="6378575" cy="236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2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" y="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86774"/>
            <a:ext cx="6781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“Independent Contractor” Designation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10866"/>
            <a:ext cx="4724400" cy="3067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Pros –</a:t>
            </a:r>
            <a:r>
              <a:rPr lang="en-US" sz="2800" dirty="0" smtClean="0"/>
              <a:t> 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b="1" dirty="0" smtClean="0"/>
              <a:t>No payroll </a:t>
            </a:r>
            <a:r>
              <a:rPr lang="en-US" sz="2800" b="1" dirty="0"/>
              <a:t>taxes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b="1" dirty="0" smtClean="0"/>
              <a:t>No insurance </a:t>
            </a:r>
            <a:r>
              <a:rPr lang="en-US" sz="2800" b="1" dirty="0"/>
              <a:t>costs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b="1" dirty="0" smtClean="0"/>
              <a:t>No retirement </a:t>
            </a:r>
            <a:r>
              <a:rPr lang="en-US" sz="2800" b="1" dirty="0"/>
              <a:t>benefits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b="1" dirty="0" smtClean="0"/>
              <a:t>No employment </a:t>
            </a:r>
            <a:r>
              <a:rPr lang="en-US" sz="2800" b="1" dirty="0"/>
              <a:t>benefits</a:t>
            </a:r>
            <a:endParaRPr lang="en-US" sz="28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b="1" dirty="0" smtClean="0"/>
              <a:t>No payroll </a:t>
            </a:r>
            <a:r>
              <a:rPr lang="en-US" sz="2800" b="1" dirty="0"/>
              <a:t>accounting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b="1" dirty="0" smtClean="0"/>
              <a:t>Minimized </a:t>
            </a:r>
            <a:r>
              <a:rPr lang="en-US" sz="2800" b="1" dirty="0"/>
              <a:t>tax reporting (1099-MISC at year-end)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775703" y="1330481"/>
            <a:ext cx="4191000" cy="286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800" i="1" dirty="0">
                <a:latin typeface="Century Gothic" pitchFamily="34" charset="0"/>
              </a:rPr>
              <a:t>Cons –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1" dirty="0" smtClean="0"/>
              <a:t>No control over work </a:t>
            </a:r>
            <a:r>
              <a:rPr lang="en-US" sz="2800" b="1" dirty="0"/>
              <a:t>schedule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b="1" dirty="0" smtClean="0"/>
              <a:t>No control over teaching </a:t>
            </a:r>
            <a:r>
              <a:rPr lang="en-US" sz="2800" b="1" dirty="0"/>
              <a:t>methods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b="1" dirty="0" smtClean="0"/>
              <a:t>No control over teaching </a:t>
            </a:r>
            <a:r>
              <a:rPr lang="en-US" sz="2800" b="1" dirty="0"/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val="22132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962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BEWARE</a:t>
            </a:r>
            <a:r>
              <a:rPr lang="en-US" sz="4400" dirty="0" smtClean="0">
                <a:solidFill>
                  <a:schemeClr val="bg1"/>
                </a:solidFill>
              </a:rPr>
              <a:t>…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219200"/>
            <a:ext cx="9144000" cy="10477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3600" dirty="0" smtClean="0"/>
              <a:t>The incorrect classification can cause you to be held responsible for…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9600" y="2266950"/>
            <a:ext cx="8382000" cy="1981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2800" dirty="0" smtClean="0"/>
              <a:t> </a:t>
            </a:r>
            <a:r>
              <a:rPr lang="en-US" sz="3400" dirty="0" smtClean="0"/>
              <a:t>All </a:t>
            </a:r>
            <a:r>
              <a:rPr lang="en-US" sz="3400" i="1" dirty="0" smtClean="0"/>
              <a:t>back</a:t>
            </a:r>
            <a:r>
              <a:rPr lang="en-US" sz="3400" dirty="0" smtClean="0"/>
              <a:t> federal &amp; state payroll taxes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3400" dirty="0" smtClean="0"/>
              <a:t> All </a:t>
            </a:r>
            <a:r>
              <a:rPr lang="en-US" sz="3400" i="1" dirty="0" smtClean="0"/>
              <a:t>back</a:t>
            </a:r>
            <a:r>
              <a:rPr lang="en-US" sz="3400" dirty="0" smtClean="0"/>
              <a:t> unemployment taxes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3400" dirty="0" smtClean="0"/>
              <a:t> All </a:t>
            </a:r>
            <a:r>
              <a:rPr lang="en-US" sz="3400" i="1" dirty="0" smtClean="0"/>
              <a:t>back</a:t>
            </a:r>
            <a:r>
              <a:rPr lang="en-US" sz="3400" dirty="0" smtClean="0"/>
              <a:t> employment benefits</a:t>
            </a:r>
            <a:endParaRPr lang="en-US" sz="34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7000" y="4095750"/>
            <a:ext cx="502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BAD…VERY BAD !!</a:t>
            </a:r>
          </a:p>
        </p:txBody>
      </p:sp>
    </p:spTree>
    <p:extLst>
      <p:ext uri="{BB962C8B-B14F-4D97-AF65-F5344CB8AC3E}">
        <p14:creationId xmlns:p14="http://schemas.microsoft.com/office/powerpoint/2010/main" val="3114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68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3335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IRS Guidelines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4800" y="1100860"/>
            <a:ext cx="5562600" cy="38673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85000"/>
              </a:lnSpc>
              <a:buFont typeface="Arial" pitchFamily="34" charset="0"/>
              <a:buChar char="•"/>
            </a:pPr>
            <a:r>
              <a:rPr lang="en-US" sz="2800" dirty="0" smtClean="0"/>
              <a:t>The IRS updates Publication 15A each year with a section entitled “Who Are Employees?”</a:t>
            </a:r>
          </a:p>
          <a:p>
            <a:pPr algn="l">
              <a:lnSpc>
                <a:spcPct val="85000"/>
              </a:lnSpc>
            </a:pPr>
            <a:endParaRPr lang="en-US" sz="2800" dirty="0" smtClean="0"/>
          </a:p>
          <a:p>
            <a:pPr marL="571500" indent="-571500" algn="l">
              <a:lnSpc>
                <a:spcPct val="85000"/>
              </a:lnSpc>
              <a:buFont typeface="Arial" pitchFamily="34" charset="0"/>
              <a:buChar char="•"/>
            </a:pPr>
            <a:r>
              <a:rPr lang="en-US" sz="2800" dirty="0" smtClean="0"/>
              <a:t>Status is determined based on the degree of control in 3 categories:</a:t>
            </a:r>
          </a:p>
          <a:p>
            <a:pPr marL="1485900" lvl="2" indent="-571500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Behavioral Control</a:t>
            </a:r>
          </a:p>
          <a:p>
            <a:pPr marL="1485900" lvl="2" indent="-571500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Financial Control</a:t>
            </a:r>
          </a:p>
          <a:p>
            <a:pPr marL="1485900" lvl="2" indent="-571500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Type of Relationship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664">
            <a:off x="5571998" y="1050367"/>
            <a:ext cx="3066433" cy="39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7421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28599" y="2038350"/>
            <a:ext cx="4495801" cy="255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Understandingthe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Three Categories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49611"/>
            <a:ext cx="4267200" cy="33337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962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I.  Behavioral Control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1219200"/>
            <a:ext cx="4953001" cy="38673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US" sz="3600" dirty="0" smtClean="0"/>
              <a:t>Facts that show whether the business has a right to direct &amp; control how the worker does the tasks for which the worker is hired, such as…</a:t>
            </a:r>
            <a:endParaRPr lang="en-US" sz="4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r="10623"/>
          <a:stretch/>
        </p:blipFill>
        <p:spPr>
          <a:xfrm>
            <a:off x="5181601" y="1269206"/>
            <a:ext cx="3944292" cy="38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7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When and Where to Work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9900"/>
                </a:solidFill>
              </a:rPr>
              <a:t>Employee:</a:t>
            </a:r>
            <a:r>
              <a:rPr lang="en-US" sz="3600" dirty="0" smtClean="0"/>
              <a:t>  Required to work set hours at a specific assigned location</a:t>
            </a:r>
          </a:p>
          <a:p>
            <a:r>
              <a:rPr lang="en-US" sz="3600" b="1" dirty="0" smtClean="0">
                <a:solidFill>
                  <a:srgbClr val="FF9900"/>
                </a:solidFill>
              </a:rPr>
              <a:t>Contractor:</a:t>
            </a:r>
            <a:r>
              <a:rPr lang="en-US" sz="3600" dirty="0" smtClean="0"/>
              <a:t>  Retains the right to complete work at any time and rents or leases a location where work is performed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71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967</Words>
  <Application>Microsoft Office PowerPoint</Application>
  <PresentationFormat>On-screen Show (16:9)</PresentationFormat>
  <Paragraphs>114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Alan Friedman</cp:lastModifiedBy>
  <cp:revision>66</cp:revision>
  <cp:lastPrinted>2009-04-21T21:40:57Z</cp:lastPrinted>
  <dcterms:created xsi:type="dcterms:W3CDTF">2011-04-20T16:54:43Z</dcterms:created>
  <dcterms:modified xsi:type="dcterms:W3CDTF">2012-06-18T16:22:40Z</dcterms:modified>
</cp:coreProperties>
</file>